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78" r:id="rId8"/>
    <p:sldId id="283" r:id="rId9"/>
    <p:sldId id="284" r:id="rId10"/>
    <p:sldId id="285" r:id="rId11"/>
    <p:sldId id="286" r:id="rId12"/>
    <p:sldId id="287" r:id="rId13"/>
    <p:sldId id="288" r:id="rId14"/>
    <p:sldId id="261" r:id="rId15"/>
    <p:sldId id="262" r:id="rId16"/>
    <p:sldId id="263" r:id="rId17"/>
    <p:sldId id="264" r:id="rId18"/>
    <p:sldId id="265" r:id="rId19"/>
    <p:sldId id="267" r:id="rId20"/>
    <p:sldId id="289" r:id="rId21"/>
    <p:sldId id="266" r:id="rId22"/>
    <p:sldId id="269" r:id="rId23"/>
    <p:sldId id="274" r:id="rId24"/>
    <p:sldId id="270" r:id="rId25"/>
    <p:sldId id="273" r:id="rId26"/>
    <p:sldId id="268" r:id="rId27"/>
    <p:sldId id="271" r:id="rId28"/>
    <p:sldId id="272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81A-231A-4246-B94F-1355F776BFEA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FEB034-4E0C-4109-BEB3-E71B9CC4F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81A-231A-4246-B94F-1355F776BFEA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B034-4E0C-4109-BEB3-E71B9CC4F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81A-231A-4246-B94F-1355F776BFEA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B034-4E0C-4109-BEB3-E71B9CC4F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81A-231A-4246-B94F-1355F776BFEA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FEB034-4E0C-4109-BEB3-E71B9CC4F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81A-231A-4246-B94F-1355F776BFEA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B034-4E0C-4109-BEB3-E71B9CC4F3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81A-231A-4246-B94F-1355F776BFEA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B034-4E0C-4109-BEB3-E71B9CC4F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81A-231A-4246-B94F-1355F776BFEA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FEB034-4E0C-4109-BEB3-E71B9CC4F3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81A-231A-4246-B94F-1355F776BFEA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B034-4E0C-4109-BEB3-E71B9CC4F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81A-231A-4246-B94F-1355F776BFEA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B034-4E0C-4109-BEB3-E71B9CC4F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81A-231A-4246-B94F-1355F776BFEA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B034-4E0C-4109-BEB3-E71B9CC4F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A81A-231A-4246-B94F-1355F776BFEA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B034-4E0C-4109-BEB3-E71B9CC4F3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C1A81A-231A-4246-B94F-1355F776BFEA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FEB034-4E0C-4109-BEB3-E71B9CC4F3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lub-drug.ru/wp-content/uploads/2011/04/41.2.g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klub-drug.ru/wp-content/uploads/2011/04/79966779.gi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51401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772400" cy="2857520"/>
          </a:xfrm>
        </p:spPr>
        <p:txBody>
          <a:bodyPr>
            <a:normAutofit fontScale="90000"/>
          </a:bodyPr>
          <a:lstStyle/>
          <a:p>
            <a:pPr algn="r"/>
            <a:r>
              <a:rPr lang="uk-UA" sz="4400" b="1" cap="none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Портфоліо вчителя </a:t>
            </a:r>
            <a:br>
              <a:rPr lang="uk-UA" sz="4400" b="1" cap="none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400" b="1" cap="none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української мови та літератури</a:t>
            </a:r>
            <a:br>
              <a:rPr lang="uk-UA" sz="4400" b="1" cap="none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400" b="1" cap="none" dirty="0" err="1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Плосківської</a:t>
            </a:r>
            <a:r>
              <a:rPr lang="uk-UA" sz="4400" b="1" cap="none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4400" b="1" cap="none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400" b="1" cap="none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ЗОШ І-ІІІ ступенів</a:t>
            </a:r>
            <a:r>
              <a:rPr lang="uk-UA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uk-UA" cap="none" dirty="0" smtClean="0">
                <a:solidFill>
                  <a:schemeClr val="tx1"/>
                </a:solidFill>
                <a:effectLst/>
              </a:rPr>
            </a:br>
            <a:endParaRPr lang="ru-RU" cap="none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u="sng" dirty="0" smtClean="0"/>
              <a:t>Рівні пізнавальної активності:</a:t>
            </a:r>
            <a:endParaRPr lang="ru-RU" sz="2000" b="1" i="1" u="sng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3838"/>
            <a:ext cx="8229600" cy="5103812"/>
          </a:xfrm>
        </p:spPr>
        <p:txBody>
          <a:bodyPr/>
          <a:lstStyle/>
          <a:p>
            <a:pPr eaLnBrk="1" hangingPunct="1"/>
            <a:r>
              <a:rPr lang="uk-UA" sz="2200" b="1" smtClean="0">
                <a:solidFill>
                  <a:srgbClr val="C00000"/>
                </a:solidFill>
              </a:rPr>
              <a:t>Третій рівень - творчий.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200" b="1" smtClean="0"/>
              <a:t>	Характеризується інтересом і прагненням не тільки проникнути глибоко в суть явищ і їх взаємозв'язків, але і знайти для цієї мети новий спосіб.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200" b="1" smtClean="0"/>
              <a:t>	Характерна особливість - прояв високих вольових якостей що вчиться, завзятість і наполегливість в досягненні мети, широкі і стійкі пізнавальні інтереси. Даний рівень активності забезпечується збудженням високого ступеня узгодження тим часом, що учень знав, що вже зустрічалося в його досвіді і новою інформацією, новим явищем. Активність, як якість діяльності особи, є невід'ємною умовою</a:t>
            </a:r>
            <a:r>
              <a:rPr lang="ru-RU" sz="2200" b="1" smtClean="0"/>
              <a:t>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i="1" u="sng" dirty="0" smtClean="0"/>
              <a:t>Шляхи активізації пізнавальних здібностей учнів на уроках української мови та літератури</a:t>
            </a:r>
            <a:endParaRPr lang="ru-RU" sz="3200" b="1" i="1" u="sng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3838"/>
            <a:ext cx="8229600" cy="4743450"/>
          </a:xfrm>
        </p:spPr>
        <p:txBody>
          <a:bodyPr/>
          <a:lstStyle/>
          <a:p>
            <a:pPr eaLnBrk="1" hangingPunct="1"/>
            <a:r>
              <a:rPr lang="uk-UA" sz="2400" smtClean="0"/>
              <a:t>наявність елементів новизни;</a:t>
            </a:r>
            <a:endParaRPr lang="ru-RU" sz="2400" smtClean="0"/>
          </a:p>
          <a:p>
            <a:pPr eaLnBrk="1" hangingPunct="1"/>
            <a:r>
              <a:rPr lang="uk-UA" sz="2400" smtClean="0"/>
              <a:t>мотивація навчання зовнішня і внутрішня;</a:t>
            </a:r>
            <a:endParaRPr lang="ru-RU" sz="2400" smtClean="0"/>
          </a:p>
          <a:p>
            <a:pPr eaLnBrk="1" hangingPunct="1"/>
            <a:r>
              <a:rPr lang="uk-UA" sz="2400" smtClean="0"/>
              <a:t>практична спрямованість і зв’язок з життям;</a:t>
            </a:r>
            <a:endParaRPr lang="ru-RU" sz="2400" smtClean="0"/>
          </a:p>
          <a:p>
            <a:pPr eaLnBrk="1" hangingPunct="1"/>
            <a:r>
              <a:rPr lang="uk-UA" sz="2400" smtClean="0"/>
              <a:t>наявність і розвиток логічного мислення;</a:t>
            </a:r>
            <a:endParaRPr lang="ru-RU" sz="2400" smtClean="0"/>
          </a:p>
          <a:p>
            <a:pPr eaLnBrk="1" hangingPunct="1"/>
            <a:r>
              <a:rPr lang="uk-UA" sz="2400" smtClean="0"/>
              <a:t>створення проблемних ситуацій;</a:t>
            </a:r>
            <a:endParaRPr lang="ru-RU" sz="2400" smtClean="0"/>
          </a:p>
          <a:p>
            <a:pPr eaLnBrk="1" hangingPunct="1"/>
            <a:r>
              <a:rPr lang="uk-UA" sz="2400" smtClean="0"/>
              <a:t>через внутрішню логіку і красоту предмету;</a:t>
            </a:r>
            <a:endParaRPr lang="ru-RU" sz="2400" smtClean="0"/>
          </a:p>
          <a:p>
            <a:pPr eaLnBrk="1" hangingPunct="1"/>
            <a:r>
              <a:rPr lang="uk-UA" sz="2400" smtClean="0"/>
              <a:t>включення в колективну роботу з елементами контролю і самоконтролю;</a:t>
            </a:r>
            <a:endParaRPr lang="ru-RU" sz="2400" smtClean="0"/>
          </a:p>
          <a:p>
            <a:pPr eaLnBrk="1" hangingPunct="1"/>
            <a:r>
              <a:rPr lang="uk-UA" sz="2400" smtClean="0"/>
              <a:t>змінюваність видів і форм діяльності;</a:t>
            </a:r>
            <a:endParaRPr lang="ru-RU" sz="2400" smtClean="0"/>
          </a:p>
          <a:p>
            <a:pPr eaLnBrk="1" hangingPunct="1"/>
            <a:endParaRPr lang="ru-RU" sz="2400" smtClean="0"/>
          </a:p>
        </p:txBody>
      </p:sp>
      <p:pic>
        <p:nvPicPr>
          <p:cNvPr id="11268" name="Picture 4" descr="MC90032522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013325"/>
            <a:ext cx="180816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i="1" u="sng" dirty="0" smtClean="0"/>
              <a:t/>
            </a:r>
            <a:br>
              <a:rPr lang="uk-UA" sz="3200" b="1" i="1" u="sng" dirty="0" smtClean="0"/>
            </a:br>
            <a:r>
              <a:rPr lang="uk-UA" sz="3200" b="1" i="1" u="sng" dirty="0" smtClean="0"/>
              <a:t/>
            </a:r>
            <a:br>
              <a:rPr lang="uk-UA" sz="3200" b="1" i="1" u="sng" dirty="0" smtClean="0"/>
            </a:br>
            <a:r>
              <a:rPr lang="uk-UA" sz="3200" b="1" i="1" u="sng" dirty="0" smtClean="0"/>
              <a:t>Шляхи активізації пізнавальних здібностей учнів на уроках української мови та літератури</a:t>
            </a:r>
            <a:br>
              <a:rPr lang="uk-UA" sz="3200" b="1" i="1" u="sng" dirty="0" smtClean="0"/>
            </a:br>
            <a:r>
              <a:rPr lang="uk-UA" sz="3200" b="1" i="1" u="sng" dirty="0" smtClean="0"/>
              <a:t> </a:t>
            </a:r>
            <a:r>
              <a:rPr lang="uk-UA" sz="1800" b="1" i="1" u="sng" dirty="0" smtClean="0"/>
              <a:t>(продовження)</a:t>
            </a:r>
            <a:endParaRPr lang="ru-RU" sz="1800" b="1" i="1" u="sng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71688"/>
            <a:ext cx="8229600" cy="5175250"/>
          </a:xfrm>
        </p:spPr>
        <p:txBody>
          <a:bodyPr/>
          <a:lstStyle/>
          <a:p>
            <a:pPr eaLnBrk="1" hangingPunct="1"/>
            <a:r>
              <a:rPr lang="uk-UA" sz="2000" b="1" smtClean="0"/>
              <a:t>включення в самостійну роботу;</a:t>
            </a:r>
          </a:p>
          <a:p>
            <a:pPr eaLnBrk="1" hangingPunct="1"/>
            <a:r>
              <a:rPr lang="uk-UA" sz="2000" b="1" smtClean="0"/>
              <a:t>заохочування учнів;</a:t>
            </a:r>
          </a:p>
          <a:p>
            <a:pPr eaLnBrk="1" hangingPunct="1"/>
            <a:r>
              <a:rPr lang="uk-UA" sz="2000" b="1" smtClean="0"/>
              <a:t>наявність емоцій на уроках;</a:t>
            </a:r>
          </a:p>
          <a:p>
            <a:pPr eaLnBrk="1" hangingPunct="1"/>
            <a:r>
              <a:rPr lang="uk-UA" sz="2000" b="1" smtClean="0"/>
              <a:t>наявність змагальних елементів;</a:t>
            </a:r>
          </a:p>
          <a:p>
            <a:pPr eaLnBrk="1" hangingPunct="1"/>
            <a:r>
              <a:rPr lang="uk-UA" sz="2000" b="1" smtClean="0"/>
              <a:t>залучення до творчості, співробітництва;</a:t>
            </a:r>
          </a:p>
          <a:p>
            <a:pPr eaLnBrk="1" hangingPunct="1"/>
            <a:r>
              <a:rPr lang="uk-UA" sz="2000" b="1" smtClean="0"/>
              <a:t>наявність ігрових видів діяльності;</a:t>
            </a:r>
          </a:p>
          <a:p>
            <a:pPr eaLnBrk="1" hangingPunct="1"/>
            <a:r>
              <a:rPr lang="uk-UA" sz="2000" b="1" smtClean="0"/>
              <a:t>повторюваність;</a:t>
            </a:r>
          </a:p>
          <a:p>
            <a:pPr eaLnBrk="1" hangingPunct="1"/>
            <a:r>
              <a:rPr lang="uk-UA" sz="2000" b="1" smtClean="0"/>
              <a:t>корегування;</a:t>
            </a:r>
          </a:p>
          <a:p>
            <a:pPr eaLnBrk="1" hangingPunct="1"/>
            <a:r>
              <a:rPr lang="uk-UA" sz="2000" b="1" smtClean="0"/>
              <a:t>осмислення;</a:t>
            </a:r>
          </a:p>
          <a:p>
            <a:pPr eaLnBrk="1" hangingPunct="1"/>
            <a:r>
              <a:rPr lang="uk-UA" sz="2000" b="1" smtClean="0"/>
              <a:t>через винахідливість і розкріпачення мислення дитини;</a:t>
            </a:r>
          </a:p>
          <a:p>
            <a:pPr eaLnBrk="1" hangingPunct="1"/>
            <a:r>
              <a:rPr lang="uk-UA" sz="2000" b="1" smtClean="0"/>
              <a:t>через системність і неперервність.</a:t>
            </a:r>
            <a:endParaRPr lang="ru-RU" sz="2000" b="1" smtClean="0"/>
          </a:p>
        </p:txBody>
      </p:sp>
      <p:pic>
        <p:nvPicPr>
          <p:cNvPr id="12292" name="Picture 4" descr="MC90029592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700213"/>
            <a:ext cx="16986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uk-UA" sz="3200" b="1" i="1" u="sng" smtClean="0"/>
              <a:t>Принципи активізації пізнавальної діяльності:</a:t>
            </a:r>
            <a:endParaRPr lang="ru-RU" sz="1800" b="1" i="1" u="sng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3838"/>
            <a:ext cx="8229600" cy="510381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uk-UA" sz="2400" u="sng" smtClean="0">
                <a:hlinkClick r:id="" action="ppaction://noaction"/>
              </a:rPr>
              <a:t>Принцип проблемності </a:t>
            </a:r>
            <a:endParaRPr lang="uk-UA" sz="2400" u="sng" smtClean="0"/>
          </a:p>
          <a:p>
            <a:pPr eaLnBrk="1" hangingPunct="1">
              <a:lnSpc>
                <a:spcPct val="130000"/>
              </a:lnSpc>
            </a:pPr>
            <a:r>
              <a:rPr lang="uk-UA" sz="2400" u="sng" smtClean="0">
                <a:hlinkClick r:id="" action="ppaction://noaction"/>
              </a:rPr>
              <a:t>Принцип забезпечення максимально можливої адекватності навчально-пізнавальної діяльності характеру практичних завдань</a:t>
            </a:r>
          </a:p>
          <a:p>
            <a:pPr eaLnBrk="1" hangingPunct="1">
              <a:lnSpc>
                <a:spcPct val="130000"/>
              </a:lnSpc>
            </a:pPr>
            <a:r>
              <a:rPr lang="uk-UA" sz="2400" u="sng" smtClean="0">
                <a:hlinkClick r:id="" action="ppaction://noaction"/>
              </a:rPr>
              <a:t>Принцип взаємонавчання</a:t>
            </a:r>
          </a:p>
          <a:p>
            <a:pPr eaLnBrk="1" hangingPunct="1">
              <a:lnSpc>
                <a:spcPct val="130000"/>
              </a:lnSpc>
            </a:pPr>
            <a:r>
              <a:rPr lang="uk-UA" sz="2400" u="sng" smtClean="0">
                <a:hlinkClick r:id="" action="ppaction://noaction"/>
              </a:rPr>
              <a:t>Принцип дослідження проблем, що вивчаються</a:t>
            </a:r>
          </a:p>
          <a:p>
            <a:pPr eaLnBrk="1" hangingPunct="1">
              <a:lnSpc>
                <a:spcPct val="130000"/>
              </a:lnSpc>
            </a:pPr>
            <a:r>
              <a:rPr lang="uk-UA" sz="2400" u="sng" smtClean="0">
                <a:hlinkClick r:id="" action="ppaction://noaction"/>
              </a:rPr>
              <a:t>Принцип індивідуалізації</a:t>
            </a:r>
          </a:p>
          <a:p>
            <a:pPr eaLnBrk="1" hangingPunct="1">
              <a:lnSpc>
                <a:spcPct val="130000"/>
              </a:lnSpc>
            </a:pPr>
            <a:r>
              <a:rPr lang="uk-UA" sz="2400" u="sng" smtClean="0">
                <a:hlinkClick r:id="" action="ppaction://noaction"/>
              </a:rPr>
              <a:t>Принцип самонавчання</a:t>
            </a:r>
          </a:p>
          <a:p>
            <a:pPr eaLnBrk="1" hangingPunct="1">
              <a:lnSpc>
                <a:spcPct val="130000"/>
              </a:lnSpc>
            </a:pPr>
            <a:r>
              <a:rPr lang="uk-UA" sz="2400" u="sng" smtClean="0">
                <a:hlinkClick r:id="" action="ppaction://noaction"/>
              </a:rPr>
              <a:t>Принцип мотивації</a:t>
            </a:r>
            <a:endParaRPr lang="ru-RU" sz="2400" u="sng" smtClean="0"/>
          </a:p>
        </p:txBody>
      </p:sp>
      <p:pic>
        <p:nvPicPr>
          <p:cNvPr id="13316" name="Picture 7" descr="MC90032522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438" y="4868863"/>
            <a:ext cx="1817687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3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3571876"/>
            <a:ext cx="1428728" cy="1087781"/>
          </a:xfrm>
          <a:prstGeom prst="rect">
            <a:avLst/>
          </a:prstGeom>
          <a:solidFill>
            <a:srgbClr val="FF6600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Спрямовую свою діяльність на те, щоб виховати гуманних, освічених людей, які на належному рівні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вмітимуть практично користуватися мовою в найрізноманітніших життєвих ситуаціях;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прагну формувати національно свідомих, всебічно розвинених, духовно багатих особистостей, справжніх громадян України.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klub-drug.ru/wp-content/uploads/2011/04/41.2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357826"/>
            <a:ext cx="149733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Впроваджую в систему роботи інноваційні технології: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686800" cy="4525963"/>
          </a:xfrm>
        </p:spPr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проектні технології, інтерактивні методи    навчання та уроки на інтегрованій основі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0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357562"/>
            <a:ext cx="4303192" cy="3227394"/>
          </a:xfrm>
          <a:prstGeom prst="rect">
            <a:avLst/>
          </a:prstGeom>
        </p:spPr>
      </p:pic>
      <p:pic>
        <p:nvPicPr>
          <p:cNvPr id="7" name="Содержимое 5" descr="SAM_06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496"/>
            <a:ext cx="4214295" cy="316072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Типи уроків: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uk-UA" dirty="0" smtClean="0"/>
              <a:t>урок формування практичних умінь і навичок;</a:t>
            </a:r>
          </a:p>
          <a:p>
            <a:pPr>
              <a:buFontTx/>
              <a:buChar char="-"/>
            </a:pPr>
            <a:r>
              <a:rPr lang="uk-UA" dirty="0" smtClean="0"/>
              <a:t>урок-лекція;</a:t>
            </a:r>
          </a:p>
          <a:p>
            <a:pPr>
              <a:buFontTx/>
              <a:buChar char="-"/>
            </a:pPr>
            <a:r>
              <a:rPr lang="uk-UA" dirty="0" smtClean="0"/>
              <a:t>урок-семінар;</a:t>
            </a:r>
          </a:p>
          <a:p>
            <a:pPr>
              <a:buFontTx/>
              <a:buChar char="-"/>
            </a:pPr>
            <a:r>
              <a:rPr lang="uk-UA" dirty="0" smtClean="0"/>
              <a:t>урок-захист проектів;</a:t>
            </a:r>
          </a:p>
          <a:p>
            <a:pPr>
              <a:buFontTx/>
              <a:buChar char="-"/>
            </a:pPr>
            <a:r>
              <a:rPr lang="uk-UA" dirty="0" smtClean="0"/>
              <a:t>урок-дослідження;</a:t>
            </a:r>
          </a:p>
          <a:p>
            <a:pPr>
              <a:buFontTx/>
              <a:buChar char="-"/>
            </a:pPr>
            <a:r>
              <a:rPr lang="uk-UA" dirty="0" smtClean="0"/>
              <a:t>урок-диспут;</a:t>
            </a:r>
          </a:p>
          <a:p>
            <a:pPr>
              <a:buFontTx/>
              <a:buChar char="-"/>
            </a:pPr>
            <a:r>
              <a:rPr lang="uk-UA" dirty="0" smtClean="0"/>
              <a:t>урок-гра</a:t>
            </a:r>
            <a:endParaRPr lang="ru-RU" dirty="0"/>
          </a:p>
        </p:txBody>
      </p:sp>
      <p:pic>
        <p:nvPicPr>
          <p:cNvPr id="5" name="Рисунок 4" descr="http://klub-drug.ru/wp-content/uploads/2011/04/79966779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14620"/>
            <a:ext cx="223488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5732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 і прийоми: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робота в групах,  парах;</a:t>
            </a:r>
          </a:p>
          <a:p>
            <a:pPr>
              <a:buFontTx/>
              <a:buChar char="-"/>
            </a:pPr>
            <a:r>
              <a:rPr lang="uk-UA" dirty="0" smtClean="0"/>
              <a:t>Мікрофон;</a:t>
            </a:r>
          </a:p>
          <a:p>
            <a:pPr>
              <a:buFontTx/>
              <a:buChar char="-"/>
            </a:pPr>
            <a:r>
              <a:rPr lang="uk-UA" dirty="0" smtClean="0"/>
              <a:t>Метод </a:t>
            </a:r>
            <a:r>
              <a:rPr lang="uk-UA" dirty="0" err="1" smtClean="0"/>
              <a:t>“Прес”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uk-UA" dirty="0" err="1" smtClean="0"/>
              <a:t>Сенкан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Вкраплення;</a:t>
            </a:r>
          </a:p>
          <a:p>
            <a:pPr>
              <a:buFontTx/>
              <a:buChar char="-"/>
            </a:pPr>
            <a:r>
              <a:rPr lang="uk-UA" dirty="0" smtClean="0"/>
              <a:t>Дерево рішень;</a:t>
            </a:r>
          </a:p>
          <a:p>
            <a:pPr>
              <a:buFontTx/>
              <a:buChar char="-"/>
            </a:pPr>
            <a:r>
              <a:rPr lang="uk-UA" dirty="0" smtClean="0"/>
              <a:t>Дискусійне навчання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Результативність роботи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5" y="1285861"/>
          <a:ext cx="814393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76923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Рік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Предметні олімпіади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ім. П. </a:t>
                      </a:r>
                      <a:r>
                        <a:rPr lang="uk-UA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Яцика</a:t>
                      </a:r>
                      <a:endParaRPr lang="uk-UA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35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ІІ місце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9488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Українська мова та література – ІІ місце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Білей </a:t>
                      </a:r>
                      <a:r>
                        <a:rPr lang="uk-UA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Альвіна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94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Українська мова та література  - ІІІ місце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Білей </a:t>
                      </a:r>
                      <a:r>
                        <a:rPr lang="uk-UA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Альвіна</a:t>
                      </a:r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0108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Відкриті уроки 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А.Малишко – відомий український поет його пісні, що стали народними. “ Пісня про рушник “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SAM_0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3857652" cy="2893239"/>
          </a:xfrm>
        </p:spPr>
      </p:pic>
      <p:pic>
        <p:nvPicPr>
          <p:cNvPr id="10" name="Содержимое 3" descr="SAM_0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286124"/>
            <a:ext cx="4453473" cy="334010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Педагогічне кредо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Девіз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Особисті дані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Суть досвіду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Шляхи реалізації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Тема жіночої долі в творчості Т.Шевченка. </a:t>
            </a:r>
            <a:r>
              <a:rPr lang="uk-UA" dirty="0" err="1" smtClean="0"/>
              <a:t>“Катерина”</a:t>
            </a:r>
            <a:r>
              <a:rPr lang="uk-UA" dirty="0" smtClean="0"/>
              <a:t> та </a:t>
            </a:r>
            <a:r>
              <a:rPr lang="uk-UA" dirty="0" err="1" smtClean="0"/>
              <a:t>“Наймичка”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1\Мои документы\Мои рисунки\фотографії\SAM_0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643051"/>
            <a:ext cx="4286279" cy="3429023"/>
          </a:xfrm>
          <a:prstGeom prst="rect">
            <a:avLst/>
          </a:prstGeom>
          <a:noFill/>
        </p:spPr>
      </p:pic>
      <p:pic>
        <p:nvPicPr>
          <p:cNvPr id="1027" name="Picture 3" descr="C:\Documents and Settings\1\Мои документы\Мои рисунки\фотографії\SAM_0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4327639" cy="418808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AM_0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384681">
            <a:off x="357158" y="1571612"/>
            <a:ext cx="3691468" cy="2768601"/>
          </a:xfrm>
        </p:spPr>
      </p:pic>
      <p:pic>
        <p:nvPicPr>
          <p:cNvPr id="8" name="Содержимое 3" descr="SAM_0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33736">
            <a:off x="5293445" y="1316966"/>
            <a:ext cx="3500966" cy="2625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Районний семінар учителів української мови та літератури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Содержимое 5" descr="SAM_0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857226"/>
            <a:ext cx="4001032" cy="300077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Позакласна робота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 rot="1001127">
            <a:off x="4292607" y="1810662"/>
            <a:ext cx="4334076" cy="639762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Ми тебе не </a:t>
            </a:r>
            <a:r>
              <a:rPr lang="uk-UA" sz="2800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забудем</a:t>
            </a:r>
            <a:r>
              <a:rPr lang="uk-UA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, Тарасе!</a:t>
            </a:r>
            <a:endParaRPr lang="ru-RU" sz="2800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Содержимое 13" descr="SAM_073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4040188" cy="3030141"/>
          </a:xfrm>
        </p:spPr>
      </p:pic>
      <p:pic>
        <p:nvPicPr>
          <p:cNvPr id="11" name="Содержимое 8" descr="SAM_07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214686"/>
            <a:ext cx="4041775" cy="3031331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“ Перший мільйон ” за казкою Івана Франка “ Лис Микита 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SAM_0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4453473" cy="3340105"/>
          </a:xfrm>
        </p:spPr>
      </p:pic>
      <p:pic>
        <p:nvPicPr>
          <p:cNvPr id="10" name="Содержимое 3" descr="SAM_0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214686"/>
            <a:ext cx="4588945" cy="344170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SAM_071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00430" y="214290"/>
            <a:ext cx="3614734" cy="3030141"/>
          </a:xfrm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 rot="20430735">
            <a:off x="-27693" y="1046844"/>
            <a:ext cx="4692380" cy="63976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Сирітська доля Тараса Шевченка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16" descr="SAM_07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72132" y="3500438"/>
            <a:ext cx="3329247" cy="3029989"/>
          </a:xfrm>
        </p:spPr>
      </p:pic>
      <p:pic>
        <p:nvPicPr>
          <p:cNvPr id="18" name="Содержимое 6" descr="SAM_0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643314"/>
            <a:ext cx="3934625" cy="295096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Районний конкурс “ Кращий читач поезій Івана Франка 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0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3977220" cy="2982915"/>
          </a:xfrm>
        </p:spPr>
      </p:pic>
      <p:pic>
        <p:nvPicPr>
          <p:cNvPr id="5" name="Содержимое 16" descr="SAM_0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524" y="3232143"/>
            <a:ext cx="4834476" cy="362585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 – класний керівник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SAM_0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2120" y="1622584"/>
            <a:ext cx="5852160" cy="438912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щаст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97450" y="2538412"/>
            <a:ext cx="4146550" cy="4319588"/>
          </a:xfrm>
          <a:prstGeom prst="rect">
            <a:avLst/>
          </a:prstGeom>
          <a:noFill/>
          <a:ln/>
        </p:spPr>
      </p:pic>
      <p:pic>
        <p:nvPicPr>
          <p:cNvPr id="4" name="Содержимое 3" descr="SAM_07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5024977" cy="37687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Виховна година</a:t>
            </a:r>
            <a:b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Щастя. Як його досягти?”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AM_0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30381">
            <a:off x="169914" y="734255"/>
            <a:ext cx="4548724" cy="3411543"/>
          </a:xfrm>
        </p:spPr>
      </p:pic>
      <p:pic>
        <p:nvPicPr>
          <p:cNvPr id="7" name="Picture 6" descr="мета щаст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23119">
            <a:off x="3248697" y="4230916"/>
            <a:ext cx="4330691" cy="2165346"/>
          </a:xfrm>
          <a:prstGeom prst="rect">
            <a:avLst/>
          </a:prstGeom>
          <a:noFill/>
          <a:ln/>
        </p:spPr>
      </p:pic>
      <p:pic>
        <p:nvPicPr>
          <p:cNvPr id="8" name="Содержимое 14" descr="SAM_0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30962">
            <a:off x="5229550" y="532588"/>
            <a:ext cx="3786718" cy="284003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SAM_0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30230">
            <a:off x="5423890" y="552197"/>
            <a:ext cx="3949288" cy="31265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 подорожуємо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AM_07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071678"/>
            <a:ext cx="5426622" cy="4069966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20793504">
            <a:off x="120063" y="663017"/>
            <a:ext cx="4038600" cy="150891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Педагогічне кредо   </a:t>
            </a:r>
          </a:p>
          <a:p>
            <a:pPr algn="ctr">
              <a:buNone/>
            </a:pPr>
            <a:endParaRPr lang="uk-U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7752" y="2285992"/>
            <a:ext cx="4038600" cy="3509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Кожна людина народжується для якоїсь справи. Кожний, хто ходить по землі, має свої обов'язки в житті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Book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Девіз:</a:t>
            </a:r>
          </a:p>
          <a:p>
            <a:pPr algn="ctr">
              <a:buNone/>
            </a:pPr>
            <a:r>
              <a:rPr lang="uk-UA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Досягти чогось високого у своїй праці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Особисті дані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571612"/>
            <a:ext cx="2894466" cy="422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86182" y="1357298"/>
            <a:ext cx="5205418" cy="52864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Кушнірчук  Вікторія Іванівна</a:t>
            </a:r>
          </a:p>
          <a:p>
            <a:pPr>
              <a:buNone/>
            </a:pPr>
            <a:endParaRPr lang="uk-UA" sz="3200" b="1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Дата народження: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09.12.1968</a:t>
            </a:r>
          </a:p>
          <a:p>
            <a:pPr>
              <a:buNone/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Місце народження: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с. Плоске</a:t>
            </a:r>
          </a:p>
          <a:p>
            <a:pPr>
              <a:buNone/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Місце навчання: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УжДУ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Остання атестація: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2007 рік</a:t>
            </a:r>
          </a:p>
          <a:p>
            <a:pP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Результати атестації: </a:t>
            </a:r>
          </a:p>
          <a:p>
            <a:pPr>
              <a:buNone/>
            </a:pPr>
            <a:endParaRPr lang="uk-UA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600" smtClean="0">
                <a:latin typeface="Times New Roman" pitchFamily="18" charset="0"/>
                <a:cs typeface="Times New Roman" pitchFamily="18" charset="0"/>
              </a:rPr>
              <a:t>“спеціаліст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вищої категорії ”</a:t>
            </a:r>
          </a:p>
          <a:p>
            <a:pPr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ртинки\images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34" y="0"/>
            <a:ext cx="917340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19040917">
            <a:off x="723807" y="2009400"/>
            <a:ext cx="4038600" cy="1580353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3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Працюю над проблемою: </a:t>
            </a:r>
          </a:p>
          <a:p>
            <a:pPr algn="ctr">
              <a:buNone/>
            </a:pPr>
            <a:endParaRPr lang="uk-U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1500174"/>
            <a:ext cx="4038600" cy="3866369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Активізація  пізнавальної діяльності  учнів  на уроках української мови та літератури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95655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u="sng" dirty="0" smtClean="0"/>
              <a:t>Пізнавальна діяльність</a:t>
            </a:r>
            <a:endParaRPr lang="ru-RU" b="1" i="1" u="sng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214422"/>
            <a:ext cx="7931150" cy="47434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uk-UA" sz="2200" dirty="0" smtClean="0"/>
              <a:t>	</a:t>
            </a:r>
            <a:r>
              <a:rPr lang="uk-UA" sz="2200" u="sng" dirty="0" smtClean="0"/>
              <a:t>Пізнавальна діяльність</a:t>
            </a:r>
            <a:r>
              <a:rPr lang="uk-UA" sz="2200" dirty="0" smtClean="0"/>
              <a:t> - це єдність фізичного сприйняття, теоретичного мислення і практичної діяльності. Вона здійснюється на кожному життєвому кроці, у всіх видах діяльності і соціальних взаємин, що вчаться , а також шляхом виконання різних наочно-практичних дій в навчальному  процесі (експериментування, рішення дослідницьких завдань і т.п.). Але тільки в процесі навчання пізнання набуває чітке оформлення в персоною, властивою тільки людині навчально-пізнавальної діяльності.</a:t>
            </a:r>
            <a:endParaRPr lang="ru-RU" sz="2200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uk-UA" sz="3200" b="1" i="1" u="sng" smtClean="0"/>
              <a:t>Компоненти структури пізнавальної активності:</a:t>
            </a:r>
            <a:endParaRPr lang="ru-RU" sz="3200" b="1" i="1" u="sng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3838"/>
            <a:ext cx="8229600" cy="474345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uk-UA" smtClean="0"/>
              <a:t>• </a:t>
            </a:r>
            <a:r>
              <a:rPr lang="uk-UA" sz="2400" smtClean="0"/>
              <a:t>готовність виконувати завдання;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uk-UA" sz="2400" smtClean="0"/>
              <a:t>• прагнення до самостійної діяльності;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uk-UA" sz="2400" smtClean="0"/>
              <a:t>• свідомість виконання завдань;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uk-UA" sz="2400" smtClean="0"/>
              <a:t>• систематичність навчання;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uk-UA" sz="2400" smtClean="0"/>
              <a:t>• прагнення підвищити свій особистий рівень та інші.</a:t>
            </a:r>
            <a:endParaRPr lang="ru-RU" sz="240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u="sng" dirty="0" smtClean="0"/>
              <a:t>Рівні пізнавальної активності:</a:t>
            </a:r>
            <a:endParaRPr lang="ru-RU" sz="2000" b="1" i="1" u="sng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3838"/>
            <a:ext cx="8229600" cy="5103812"/>
          </a:xfrm>
        </p:spPr>
        <p:txBody>
          <a:bodyPr/>
          <a:lstStyle/>
          <a:p>
            <a:pPr eaLnBrk="1" hangingPunct="1"/>
            <a:r>
              <a:rPr lang="uk-UA" sz="2200" b="1" smtClean="0">
                <a:solidFill>
                  <a:srgbClr val="C00000"/>
                </a:solidFill>
              </a:rPr>
              <a:t>Перший рівень - відтворююча активність.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200" b="1" smtClean="0"/>
              <a:t>	Характеризується прагненням учня зрозуміти, запам'ятати і відтворити знання, опанувати способом його застосування за зразком. Цей рівень відрізняється нестійкістю вольових зусиль школяра, відсутністю у учнів інтересу до поглиблення знань, відсутність питань типу: "Чому?“</a:t>
            </a:r>
          </a:p>
          <a:p>
            <a:pPr eaLnBrk="1" hangingPunct="1"/>
            <a:r>
              <a:rPr lang="uk-UA" sz="2200" b="1" smtClean="0">
                <a:solidFill>
                  <a:srgbClr val="C00000"/>
                </a:solidFill>
              </a:rPr>
              <a:t>Другий рівень - інтерпретуюча активність.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200" b="1" smtClean="0"/>
              <a:t>	Характеризується прагненням сенсу змісту, що вивчається, що вчиться до виявлення, прагненням пізнати зв'язки між явищами і процесами, опанувати способами застосування знань в змінених умовах.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</TotalTime>
  <Words>446</Words>
  <Application>Microsoft Office PowerPoint</Application>
  <PresentationFormat>Экран (4:3)</PresentationFormat>
  <Paragraphs>121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Портфоліо вчителя  української мови та літератури Плосківської  ЗОШ І-ІІІ ступенів </vt:lpstr>
      <vt:lpstr>Зміст </vt:lpstr>
      <vt:lpstr>Слайд 3</vt:lpstr>
      <vt:lpstr>Слайд 4</vt:lpstr>
      <vt:lpstr>Особисті дані </vt:lpstr>
      <vt:lpstr>Слайд 6</vt:lpstr>
      <vt:lpstr>Пізнавальна діяльність</vt:lpstr>
      <vt:lpstr>Компоненти структури пізнавальної активності:</vt:lpstr>
      <vt:lpstr>Рівні пізнавальної активності:</vt:lpstr>
      <vt:lpstr>Рівні пізнавальної активності:</vt:lpstr>
      <vt:lpstr>Шляхи активізації пізнавальних здібностей учнів на уроках української мови та літератури</vt:lpstr>
      <vt:lpstr>  Шляхи активізації пізнавальних здібностей учнів на уроках української мови та літератури  (продовження)</vt:lpstr>
      <vt:lpstr>Принципи активізації пізнавальної діяльності:</vt:lpstr>
      <vt:lpstr> Спрямовую свою діяльність на те, щоб виховати гуманних, освічених людей, які на належному рівні</vt:lpstr>
      <vt:lpstr> Впроваджую в систему роботи інноваційні технології:</vt:lpstr>
      <vt:lpstr>Типи уроків:</vt:lpstr>
      <vt:lpstr>Методи і прийоми:</vt:lpstr>
      <vt:lpstr>Результативність роботи</vt:lpstr>
      <vt:lpstr>Відкриті уроки  А.Малишко – відомий український поет його пісні, що стали народними. “ Пісня про рушник “ </vt:lpstr>
      <vt:lpstr>Тема жіночої долі в творчості Т.Шевченка. “Катерина” та “Наймичка” </vt:lpstr>
      <vt:lpstr>Районний семінар учителів української мови та літератури</vt:lpstr>
      <vt:lpstr>Позакласна робота</vt:lpstr>
      <vt:lpstr> “ Перший мільйон ” за казкою Івана Франка “ Лис Микита ”</vt:lpstr>
      <vt:lpstr>Слайд 24</vt:lpstr>
      <vt:lpstr> Районний конкурс “ Кращий читач поезій Івана Франка ”</vt:lpstr>
      <vt:lpstr>Я – класний керівник</vt:lpstr>
      <vt:lpstr> Виховна година “ Щастя. Як його досягти?” </vt:lpstr>
      <vt:lpstr>Слайд 28</vt:lpstr>
      <vt:lpstr>Ми подорожуємо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вчителя української мови та літератури</dc:title>
  <dc:creator>1</dc:creator>
  <cp:lastModifiedBy>Секретар</cp:lastModifiedBy>
  <cp:revision>60</cp:revision>
  <dcterms:created xsi:type="dcterms:W3CDTF">2002-01-01T03:08:12Z</dcterms:created>
  <dcterms:modified xsi:type="dcterms:W3CDTF">2012-03-26T06:37:48Z</dcterms:modified>
</cp:coreProperties>
</file>